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7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320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8649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65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261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39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3566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284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856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631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1707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556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1964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E9B8-D1BB-4ED4-837A-845B9ECA34BF}" type="datetimeFigureOut">
              <a:rPr lang="he-IL" smtClean="0"/>
              <a:t>י"ח/אייר/תש"פ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B385F-6484-4D92-B946-63F7730ED59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001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microsoft.com/office/2007/relationships/hdphoto" Target="../media/hdphoto5.wdp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תמונה 30">
            <a:extLst>
              <a:ext uri="{FF2B5EF4-FFF2-40B4-BE49-F238E27FC236}">
                <a16:creationId xmlns:a16="http://schemas.microsoft.com/office/drawing/2014/main" xmlns="" id="{67B80061-0109-49D8-B6F0-9C074D208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24000" y="-1526195"/>
            <a:ext cx="6858000" cy="9906000"/>
          </a:xfrm>
          <a:prstGeom prst="rect">
            <a:avLst/>
          </a:prstGeom>
          <a:ln>
            <a:gradFill>
              <a:gsLst>
                <a:gs pos="500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8B5AD175-C0D0-4D72-A10C-3E3A208BFA0B}"/>
              </a:ext>
            </a:extLst>
          </p:cNvPr>
          <p:cNvSpPr txBox="1"/>
          <p:nvPr/>
        </p:nvSpPr>
        <p:spPr>
          <a:xfrm>
            <a:off x="138759" y="1441257"/>
            <a:ext cx="9895449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/>
              <a:t>     </a:t>
            </a:r>
            <a:r>
              <a:rPr lang="ru-RU" sz="4000" b="1" dirty="0"/>
              <a:t>Диплом</a:t>
            </a:r>
            <a:endParaRPr lang="en-US" sz="4000" b="1" dirty="0"/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МБОУ «</a:t>
            </a:r>
            <a:r>
              <a:rPr lang="ru-RU" sz="2800" dirty="0" err="1" smtClean="0">
                <a:solidFill>
                  <a:srgbClr val="FF0000"/>
                </a:solidFill>
              </a:rPr>
              <a:t>Каркалинская</a:t>
            </a:r>
            <a:r>
              <a:rPr lang="ru-RU" sz="2800" dirty="0" smtClean="0">
                <a:solidFill>
                  <a:srgbClr val="FF0000"/>
                </a:solidFill>
              </a:rPr>
              <a:t> ООШ </a:t>
            </a:r>
            <a:r>
              <a:rPr lang="ru-RU" sz="2800" dirty="0" err="1" smtClean="0">
                <a:solidFill>
                  <a:srgbClr val="FF0000"/>
                </a:solidFill>
              </a:rPr>
              <a:t>им.Галии</a:t>
            </a:r>
            <a:r>
              <a:rPr lang="ru-RU" sz="2800" dirty="0" smtClean="0">
                <a:solidFill>
                  <a:srgbClr val="FF0000"/>
                </a:solidFill>
              </a:rPr>
              <a:t> и </a:t>
            </a:r>
            <a:r>
              <a:rPr lang="ru-RU" sz="2800" dirty="0" err="1" smtClean="0">
                <a:solidFill>
                  <a:srgbClr val="FF0000"/>
                </a:solidFill>
              </a:rPr>
              <a:t>Замита</a:t>
            </a:r>
            <a:r>
              <a:rPr lang="ru-RU" sz="2800" dirty="0" smtClean="0">
                <a:solidFill>
                  <a:srgbClr val="FF0000"/>
                </a:solidFill>
              </a:rPr>
              <a:t> Рахимовых»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Лениногорского</a:t>
            </a:r>
            <a:r>
              <a:rPr lang="ru-RU" sz="2800" dirty="0" smtClean="0">
                <a:solidFill>
                  <a:srgbClr val="FF0000"/>
                </a:solidFill>
              </a:rPr>
              <a:t> района   Республика </a:t>
            </a:r>
            <a:r>
              <a:rPr lang="ru-RU" sz="2800" dirty="0">
                <a:solidFill>
                  <a:srgbClr val="FF0000"/>
                </a:solidFill>
              </a:rPr>
              <a:t>Татарстан </a:t>
            </a:r>
            <a:endParaRPr lang="en-US" sz="2800" dirty="0">
              <a:solidFill>
                <a:srgbClr val="FF0000"/>
              </a:solidFill>
            </a:endParaRPr>
          </a:p>
          <a:p>
            <a:pPr algn="ctr"/>
            <a:r>
              <a:rPr lang="ru-RU" sz="2000" dirty="0"/>
              <a:t>приняла участие</a:t>
            </a:r>
            <a:endParaRPr lang="en-US" sz="2000" dirty="0"/>
          </a:p>
          <a:p>
            <a:pPr algn="ctr"/>
            <a:endParaRPr lang="en-US" sz="1000" dirty="0">
              <a:latin typeface="Britannic Bold" panose="020B0903060703020204" pitchFamily="34" charset="0"/>
              <a:cs typeface="Almoni DL AAA" panose="020B0A00000000020004" pitchFamily="34" charset="-79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BA45DE91-563A-4E20-9DF8-1ADA755FDDD0}"/>
              </a:ext>
            </a:extLst>
          </p:cNvPr>
          <p:cNvSpPr txBox="1"/>
          <p:nvPr/>
        </p:nvSpPr>
        <p:spPr>
          <a:xfrm>
            <a:off x="66616" y="5579787"/>
            <a:ext cx="442928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ru-RU" dirty="0"/>
              <a:t>Генеральный директор  интерактивной образовательной программы </a:t>
            </a:r>
            <a:r>
              <a:rPr lang="ru-RU" dirty="0" err="1"/>
              <a:t>ChessMatec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Международный гроссмейстер</a:t>
            </a:r>
          </a:p>
          <a:p>
            <a:pPr algn="ctr"/>
            <a:r>
              <a:rPr lang="ru-RU" dirty="0"/>
              <a:t>Борис Альтерман</a:t>
            </a:r>
            <a:endParaRPr lang="he-IL" sz="1600" b="1" dirty="0"/>
          </a:p>
        </p:txBody>
      </p:sp>
      <p:cxnSp>
        <p:nvCxnSpPr>
          <p:cNvPr id="45" name="מחבר ישר 44">
            <a:extLst>
              <a:ext uri="{FF2B5EF4-FFF2-40B4-BE49-F238E27FC236}">
                <a16:creationId xmlns:a16="http://schemas.microsoft.com/office/drawing/2014/main" xmlns="" id="{284C485E-E42E-4009-BD86-8B2D7AD64A0C}"/>
              </a:ext>
            </a:extLst>
          </p:cNvPr>
          <p:cNvCxnSpPr>
            <a:cxnSpLocks/>
          </p:cNvCxnSpPr>
          <p:nvPr/>
        </p:nvCxnSpPr>
        <p:spPr>
          <a:xfrm>
            <a:off x="1385519" y="5568663"/>
            <a:ext cx="17914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מלבן 52">
            <a:extLst>
              <a:ext uri="{FF2B5EF4-FFF2-40B4-BE49-F238E27FC236}">
                <a16:creationId xmlns:a16="http://schemas.microsoft.com/office/drawing/2014/main" xmlns="" id="{F9792B1C-F8D8-43DE-9193-B78EF66E2A44}"/>
              </a:ext>
            </a:extLst>
          </p:cNvPr>
          <p:cNvSpPr/>
          <p:nvPr/>
        </p:nvSpPr>
        <p:spPr>
          <a:xfrm>
            <a:off x="926202" y="3224247"/>
            <a:ext cx="85263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 Первой интерактивной Олимпиаде по шахматам </a:t>
            </a:r>
          </a:p>
          <a:p>
            <a:pPr algn="ctr"/>
            <a:r>
              <a:rPr lang="en-US" sz="2400" b="1" dirty="0"/>
              <a:t>     </a:t>
            </a:r>
            <a:r>
              <a:rPr lang="ru-RU" sz="2400" b="1" dirty="0"/>
              <a:t>«Белая пешка» </a:t>
            </a:r>
          </a:p>
          <a:p>
            <a:pPr algn="ctr"/>
            <a:r>
              <a:rPr lang="ru-RU" sz="2000" dirty="0"/>
              <a:t>среди учащихся начальных классов</a:t>
            </a:r>
            <a:r>
              <a:rPr lang="en-US" sz="2000" dirty="0"/>
              <a:t> </a:t>
            </a:r>
            <a:r>
              <a:rPr lang="ru-RU" sz="2000" dirty="0"/>
              <a:t>н</a:t>
            </a:r>
            <a:r>
              <a:rPr lang="az-Cyrl-AZ" sz="2000" dirty="0"/>
              <a:t>а основе приложения </a:t>
            </a:r>
            <a:r>
              <a:rPr lang="en-US" sz="2000" b="1" dirty="0" err="1"/>
              <a:t>ChessMatec</a:t>
            </a:r>
            <a:r>
              <a:rPr lang="ru-RU" sz="2000" b="1" dirty="0"/>
              <a:t> 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I </a:t>
            </a:r>
            <a:r>
              <a:rPr lang="ru-RU" sz="2000" b="1" dirty="0">
                <a:solidFill>
                  <a:srgbClr val="FF0000"/>
                </a:solidFill>
              </a:rPr>
              <a:t>место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4595929C-E5AB-41D4-BBAB-718AE86D2E48}"/>
              </a:ext>
            </a:extLst>
          </p:cNvPr>
          <p:cNvGrpSpPr/>
          <p:nvPr/>
        </p:nvGrpSpPr>
        <p:grpSpPr>
          <a:xfrm>
            <a:off x="4352903" y="4745435"/>
            <a:ext cx="1461502" cy="2019730"/>
            <a:chOff x="2982101" y="5960935"/>
            <a:chExt cx="920089" cy="1271521"/>
          </a:xfrm>
        </p:grpSpPr>
        <p:pic>
          <p:nvPicPr>
            <p:cNvPr id="56" name="תמונה 1028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E45A13E8-D0D4-49F6-A182-8F5364C832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74"/>
            <a:stretch/>
          </p:blipFill>
          <p:spPr>
            <a:xfrm>
              <a:off x="2982101" y="5960935"/>
              <a:ext cx="920089" cy="1271521"/>
            </a:xfrm>
            <a:prstGeom prst="rect">
              <a:avLst/>
            </a:prstGeom>
          </p:spPr>
        </p:pic>
        <p:pic>
          <p:nvPicPr>
            <p:cNvPr id="58" name="תמונה 69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00845F2C-5333-43C9-963C-2DAD47796A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322167">
              <a:off x="3253749" y="6088117"/>
              <a:ext cx="148204" cy="82746"/>
            </a:xfrm>
            <a:prstGeom prst="rect">
              <a:avLst/>
            </a:prstGeom>
          </p:spPr>
        </p:pic>
        <p:pic>
          <p:nvPicPr>
            <p:cNvPr id="60" name="תמונה 70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BA1BCC3D-38B2-472B-8786-C777666AEC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322167">
              <a:off x="3333857" y="6079931"/>
              <a:ext cx="55838" cy="45719"/>
            </a:xfrm>
            <a:prstGeom prst="rect">
              <a:avLst/>
            </a:prstGeom>
          </p:spPr>
        </p:pic>
        <p:pic>
          <p:nvPicPr>
            <p:cNvPr id="61" name="תמונה 71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63993EC6-5229-4310-91EB-A7EFD0D0C4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>
              <a:off x="3386151" y="6065649"/>
              <a:ext cx="95351" cy="78072"/>
            </a:xfrm>
            <a:prstGeom prst="rect">
              <a:avLst/>
            </a:prstGeom>
          </p:spPr>
        </p:pic>
        <p:pic>
          <p:nvPicPr>
            <p:cNvPr id="62" name="תמונה 72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09FEC84B-C25F-454C-A6F6-B9159FCB64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1012800">
              <a:off x="3471003" y="6080854"/>
              <a:ext cx="131190" cy="81868"/>
            </a:xfrm>
            <a:prstGeom prst="rect">
              <a:avLst/>
            </a:prstGeom>
          </p:spPr>
        </p:pic>
        <p:pic>
          <p:nvPicPr>
            <p:cNvPr id="64" name="תמונה 73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1F3F0D7C-CE97-4D90-AD77-111A70FF72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1539899">
              <a:off x="3540901" y="6097972"/>
              <a:ext cx="81621" cy="79804"/>
            </a:xfrm>
            <a:prstGeom prst="rect">
              <a:avLst/>
            </a:prstGeom>
          </p:spPr>
        </p:pic>
        <p:pic>
          <p:nvPicPr>
            <p:cNvPr id="65" name="תמונה 77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D5AC1A0E-DB7C-4EA1-8580-FDBBBA47ED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2" t="17062" r="67239" b="79539"/>
            <a:stretch/>
          </p:blipFill>
          <p:spPr>
            <a:xfrm rot="804633">
              <a:off x="3281111" y="6161512"/>
              <a:ext cx="45719" cy="45719"/>
            </a:xfrm>
            <a:prstGeom prst="rect">
              <a:avLst/>
            </a:prstGeom>
          </p:spPr>
        </p:pic>
        <p:pic>
          <p:nvPicPr>
            <p:cNvPr id="66" name="תמונה 78" descr="תמונה שמכילה תובלה&#10;&#10;תיאור שנוצר ברמת מהימנות גבוהה">
              <a:extLst>
                <a:ext uri="{FF2B5EF4-FFF2-40B4-BE49-F238E27FC236}">
                  <a16:creationId xmlns:a16="http://schemas.microsoft.com/office/drawing/2014/main" xmlns="" id="{A588035F-67A4-4F79-8DB8-2E7342E6E2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300" b="95700" l="3655" r="93421">
                          <a14:foregroundMark x1="20614" y1="16000" x2="73392" y2="12800"/>
                          <a14:foregroundMark x1="73392" y1="12800" x2="82164" y2="15700"/>
                          <a14:foregroundMark x1="83187" y1="15700" x2="83041" y2="53600"/>
                          <a14:foregroundMark x1="83041" y1="53600" x2="77485" y2="56400"/>
                          <a14:foregroundMark x1="57310" y1="8200" x2="25292" y2="7900"/>
                          <a14:foregroundMark x1="25292" y1="11800" x2="76023" y2="6100"/>
                          <a14:foregroundMark x1="8187" y1="21000" x2="8626" y2="45000"/>
                          <a14:foregroundMark x1="10234" y1="79000" x2="8187" y2="81200"/>
                          <a14:foregroundMark x1="30994" y1="50700" x2="3947" y2="78000"/>
                          <a14:foregroundMark x1="39181" y1="61000" x2="39181" y2="95700"/>
                          <a14:foregroundMark x1="33041" y1="88900" x2="33041" y2="92500"/>
                          <a14:foregroundMark x1="56871" y1="69800" x2="65058" y2="95000"/>
                          <a14:foregroundMark x1="73392" y1="67400" x2="92544" y2="83600"/>
                          <a14:foregroundMark x1="89474" y1="25200" x2="93567" y2="42200"/>
                          <a14:foregroundMark x1="41228" y1="7200" x2="28363" y2="5000"/>
                          <a14:foregroundMark x1="27339" y1="5000" x2="78216" y2="13900"/>
                          <a14:foregroundMark x1="78216" y1="13900" x2="79532" y2="15700"/>
                          <a14:foregroundMark x1="80117" y1="15700" x2="93567" y2="48900"/>
                          <a14:foregroundMark x1="67690" y1="7900" x2="38743" y2="5000"/>
                          <a14:foregroundMark x1="38158" y1="5000" x2="62427" y2="43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6" t="25739" r="82817" b="70887"/>
            <a:stretch/>
          </p:blipFill>
          <p:spPr>
            <a:xfrm rot="20277658">
              <a:off x="3261858" y="6129291"/>
              <a:ext cx="84223" cy="45719"/>
            </a:xfrm>
            <a:prstGeom prst="rect">
              <a:avLst/>
            </a:prstGeom>
          </p:spPr>
        </p:pic>
      </p:grpSp>
      <p:pic>
        <p:nvPicPr>
          <p:cNvPr id="5" name="תמונה 4" descr="תמונה שמכילה מזון&#10;&#10;התיאור נוצר באופן אוטומטי">
            <a:extLst>
              <a:ext uri="{FF2B5EF4-FFF2-40B4-BE49-F238E27FC236}">
                <a16:creationId xmlns:a16="http://schemas.microsoft.com/office/drawing/2014/main" xmlns="" id="{1DB866FA-FF78-4D82-B994-864D7E4E907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535" y="182049"/>
            <a:ext cx="4414698" cy="1311084"/>
          </a:xfrm>
          <a:prstGeom prst="rect">
            <a:avLst/>
          </a:prstGeom>
        </p:spPr>
      </p:pic>
      <p:pic>
        <p:nvPicPr>
          <p:cNvPr id="11" name="Picture 2" descr="Федерация шахмат России — Википедия">
            <a:extLst>
              <a:ext uri="{FF2B5EF4-FFF2-40B4-BE49-F238E27FC236}">
                <a16:creationId xmlns:a16="http://schemas.microsoft.com/office/drawing/2014/main" xmlns="" id="{B1B85D08-71F4-46E0-9E5F-1E0F19FE2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5" y="89731"/>
            <a:ext cx="1934657" cy="121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תמונה 34">
            <a:extLst>
              <a:ext uri="{FF2B5EF4-FFF2-40B4-BE49-F238E27FC236}">
                <a16:creationId xmlns:a16="http://schemas.microsoft.com/office/drawing/2014/main" xmlns="" id="{68E8DB2C-8475-475F-A633-837A07F80B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8" y="1334565"/>
            <a:ext cx="1392939" cy="1780036"/>
          </a:xfrm>
          <a:prstGeom prst="rect">
            <a:avLst/>
          </a:prstGeom>
        </p:spPr>
      </p:pic>
      <p:sp>
        <p:nvSpPr>
          <p:cNvPr id="36" name="TextBox 40">
            <a:extLst>
              <a:ext uri="{FF2B5EF4-FFF2-40B4-BE49-F238E27FC236}">
                <a16:creationId xmlns:a16="http://schemas.microsoft.com/office/drawing/2014/main" xmlns="" id="{9D322025-93EE-43C5-9B98-E9C6D162C87F}"/>
              </a:ext>
            </a:extLst>
          </p:cNvPr>
          <p:cNvSpPr txBox="1"/>
          <p:nvPr/>
        </p:nvSpPr>
        <p:spPr>
          <a:xfrm>
            <a:off x="5649491" y="5718287"/>
            <a:ext cx="451974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ru-RU" dirty="0"/>
              <a:t>Председатель подкомиссии ФШР</a:t>
            </a:r>
            <a:endParaRPr lang="en-US" dirty="0"/>
          </a:p>
          <a:p>
            <a:pPr algn="ctr"/>
            <a:r>
              <a:rPr lang="ru-RU" dirty="0"/>
              <a:t> «Шахматное образование» </a:t>
            </a:r>
          </a:p>
          <a:p>
            <a:pPr algn="ctr"/>
            <a:r>
              <a:rPr lang="ru-RU" dirty="0"/>
              <a:t>Александр </a:t>
            </a:r>
            <a:r>
              <a:rPr lang="ru-RU" dirty="0" err="1"/>
              <a:t>Костьев</a:t>
            </a:r>
            <a:endParaRPr lang="ru-RU" dirty="0"/>
          </a:p>
        </p:txBody>
      </p:sp>
      <p:cxnSp>
        <p:nvCxnSpPr>
          <p:cNvPr id="37" name="מחבר ישר 36">
            <a:extLst>
              <a:ext uri="{FF2B5EF4-FFF2-40B4-BE49-F238E27FC236}">
                <a16:creationId xmlns:a16="http://schemas.microsoft.com/office/drawing/2014/main" xmlns="" id="{AFA63538-7322-4C28-A428-29AE0D126E3B}"/>
              </a:ext>
            </a:extLst>
          </p:cNvPr>
          <p:cNvCxnSpPr>
            <a:cxnSpLocks/>
          </p:cNvCxnSpPr>
          <p:nvPr/>
        </p:nvCxnSpPr>
        <p:spPr>
          <a:xfrm>
            <a:off x="6964463" y="5518462"/>
            <a:ext cx="17914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מלבן 11">
            <a:extLst>
              <a:ext uri="{FF2B5EF4-FFF2-40B4-BE49-F238E27FC236}">
                <a16:creationId xmlns:a16="http://schemas.microsoft.com/office/drawing/2014/main" xmlns="" id="{B5D737EE-9339-40C7-B06F-42D768992E39}"/>
              </a:ext>
            </a:extLst>
          </p:cNvPr>
          <p:cNvSpPr/>
          <p:nvPr/>
        </p:nvSpPr>
        <p:spPr>
          <a:xfrm>
            <a:off x="4860633" y="4492773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000" b="1" dirty="0"/>
          </a:p>
        </p:txBody>
      </p:sp>
      <p:pic>
        <p:nvPicPr>
          <p:cNvPr id="17" name="תמונה 16" descr="תמונה שמכילה ציור&#10;&#10;התיאור נוצר באופן אוטומטי">
            <a:extLst>
              <a:ext uri="{FF2B5EF4-FFF2-40B4-BE49-F238E27FC236}">
                <a16:creationId xmlns:a16="http://schemas.microsoft.com/office/drawing/2014/main" xmlns="" id="{BB6942CB-BA89-4A25-AC2E-3D545529CE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210" b="95028" l="538" r="97312">
                        <a14:foregroundMark x1="94086" y1="5525" x2="36559" y2="88950"/>
                        <a14:foregroundMark x1="36559" y1="88950" x2="33871" y2="91160"/>
                        <a14:foregroundMark x1="33871" y1="91160" x2="16667" y2="72928"/>
                        <a14:foregroundMark x1="16667" y1="72928" x2="538" y2="71271"/>
                        <a14:foregroundMark x1="97849" y1="2762" x2="90323" y2="20994"/>
                        <a14:foregroundMark x1="4839" y1="89503" x2="10753" y2="95028"/>
                        <a14:foregroundMark x1="8065" y1="70166" x2="58602" y2="364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002" y="4855096"/>
            <a:ext cx="1022681" cy="995190"/>
          </a:xfrm>
          <a:prstGeom prst="rect">
            <a:avLst/>
          </a:prstGeom>
        </p:spPr>
      </p:pic>
      <p:pic>
        <p:nvPicPr>
          <p:cNvPr id="22" name="תמונה 21">
            <a:extLst>
              <a:ext uri="{FF2B5EF4-FFF2-40B4-BE49-F238E27FC236}">
                <a16:creationId xmlns:a16="http://schemas.microsoft.com/office/drawing/2014/main" xmlns="" id="{53124970-0038-4614-B65A-5BA44D87992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4762" b="94872" l="9867" r="95200">
                        <a14:foregroundMark x1="28000" y1="94872" x2="29333" y2="90110"/>
                        <a14:foregroundMark x1="86133" y1="10623" x2="95200" y2="47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428" y="4832788"/>
            <a:ext cx="1143000" cy="83210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E156078-A56B-472C-AF5C-932C5B086A62}"/>
              </a:ext>
            </a:extLst>
          </p:cNvPr>
          <p:cNvSpPr/>
          <p:nvPr/>
        </p:nvSpPr>
        <p:spPr>
          <a:xfrm>
            <a:off x="8114190" y="1443594"/>
            <a:ext cx="1615736" cy="212218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Chessmatec.com</a:t>
            </a:r>
          </a:p>
        </p:txBody>
      </p:sp>
      <p:sp>
        <p:nvSpPr>
          <p:cNvPr id="26" name="מלבן 11">
            <a:extLst>
              <a:ext uri="{FF2B5EF4-FFF2-40B4-BE49-F238E27FC236}">
                <a16:creationId xmlns:a16="http://schemas.microsoft.com/office/drawing/2014/main" xmlns="" id="{88CEC393-E1D5-4306-989C-282F369E0933}"/>
              </a:ext>
            </a:extLst>
          </p:cNvPr>
          <p:cNvSpPr/>
          <p:nvPr/>
        </p:nvSpPr>
        <p:spPr>
          <a:xfrm>
            <a:off x="4173640" y="4514506"/>
            <a:ext cx="21200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27 апреля 2020 г.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E06E1AB0-3480-4F43-978D-F9F621588CD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435" y="182049"/>
            <a:ext cx="1120068" cy="11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09897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</TotalTime>
  <Words>61</Words>
  <Application>Microsoft Office PowerPoint</Application>
  <PresentationFormat>Лист A4 (210x297 мм)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ערכת נושא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Ariela Alterman</dc:creator>
  <cp:lastModifiedBy>Пользователь Windows</cp:lastModifiedBy>
  <cp:revision>43</cp:revision>
  <dcterms:created xsi:type="dcterms:W3CDTF">2018-05-27T07:32:49Z</dcterms:created>
  <dcterms:modified xsi:type="dcterms:W3CDTF">2020-05-12T08:18:22Z</dcterms:modified>
</cp:coreProperties>
</file>